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5.jpeg" ContentType="image/jpeg"/>
  <Override PartName="/ppt/media/image4.jpeg" ContentType="image/jpeg"/>
  <Override PartName="/ppt/media/image14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44E952C-6EE4-404B-ADDF-D7D23AD563B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E7A7F07-52FC-49D2-9007-6D049445A07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49BD7D-006C-49E6-94BD-4E65457832A3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00B8108-CD5C-40C2-9711-5C00AB24C14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005E459-2936-4EB8-B68F-3458FB60100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BA75B83-1A29-4F5B-BB42-527C8B3FB62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FD055D7-3775-4A6D-8CFC-BBEBD285555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BD3830-67D0-4476-ABB5-B8E7729C77B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46760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786852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106668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46760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86852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1066680" y="642600"/>
            <a:ext cx="10058040" cy="6357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46760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786852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106668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46760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86852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066680" y="642600"/>
            <a:ext cx="10058040" cy="6357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w="6480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rgbClr val="ffffff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49880" y="1267560"/>
            <a:ext cx="1692000" cy="616320"/>
            <a:chOff x="5249880" y="1267560"/>
            <a:chExt cx="1692000" cy="616320"/>
          </a:xfrm>
        </p:grpSpPr>
        <p:sp>
          <p:nvSpPr>
            <p:cNvPr id="8" name="Line 9"/>
            <p:cNvSpPr/>
            <p:nvPr/>
          </p:nvSpPr>
          <p:spPr>
            <a:xfrm>
              <a:off x="5249880" y="1267560"/>
              <a:ext cx="36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6941520" y="1267560"/>
              <a:ext cx="36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249880" y="1883520"/>
              <a:ext cx="1691640" cy="36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0" lang="en-US" sz="6800" spc="-97" strike="noStrike" cap="all">
                <a:solidFill>
                  <a:srgbClr val="262626"/>
                </a:solidFill>
                <a:latin typeface="Avenir Next LT Pro Light"/>
              </a:rPr>
              <a:t>Click to edit Master title style</a:t>
            </a:r>
            <a:endParaRPr b="0" lang="en-US" sz="6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48528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450A295-2B3A-4654-B0A1-68FFADCC7D13}" type="datetime1">
              <a:rPr b="0" lang="en-US" sz="1300" spc="-1" strike="noStrike">
                <a:solidFill>
                  <a:srgbClr val="ffffff"/>
                </a:solidFill>
                <a:latin typeface="Avenir Next LT Pro"/>
              </a:rPr>
              <a:t>05/29/2021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ftr"/>
          </p:nvPr>
        </p:nvSpPr>
        <p:spPr>
          <a:xfrm>
            <a:off x="1629000" y="5177520"/>
            <a:ext cx="5729760" cy="22824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sldNum"/>
          </p:nvPr>
        </p:nvSpPr>
        <p:spPr>
          <a:xfrm>
            <a:off x="8606880" y="5177520"/>
            <a:ext cx="1955520" cy="2282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8C4D27CF-208B-4452-BD1A-76A006D3C834}" type="slidenum">
              <a:rPr b="0" lang="en-US" sz="800" spc="-1" strike="noStrike">
                <a:solidFill>
                  <a:srgbClr val="5c5c5c"/>
                </a:solidFill>
                <a:latin typeface="Avenir Next LT Pro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venir Next LT Pro"/>
              </a:rPr>
              <a:t>Click to edit the outline text format</a:t>
            </a:r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venir Next LT Pro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venir Next LT Pro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venir Next LT Pro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venir Next L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venir Next L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venir Next LT Pro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venir Next L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" name="CustomShape 3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w="6480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/>
          <a:p>
            <a:pPr marL="182880" indent="-182520">
              <a:lnSpc>
                <a:spcPct val="11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500" spc="-1" strike="noStrike">
                <a:solidFill>
                  <a:srgbClr val="000000"/>
                </a:solidFill>
                <a:latin typeface="Avenir Next LT Pro"/>
              </a:rPr>
              <a:t>Click to edit Master text styles</a:t>
            </a:r>
            <a:endParaRPr b="0" lang="en-US" sz="1500" spc="-1" strike="noStrike">
              <a:solidFill>
                <a:srgbClr val="000000"/>
              </a:solidFill>
              <a:latin typeface="Avenir Next LT Pro"/>
            </a:endParaRPr>
          </a:p>
          <a:p>
            <a:pPr lvl="1" marL="45720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300" spc="-1" strike="noStrike">
                <a:solidFill>
                  <a:srgbClr val="000000"/>
                </a:solidFill>
                <a:latin typeface="Avenir Next LT Pro"/>
              </a:rPr>
              <a:t>Second level</a:t>
            </a:r>
            <a:endParaRPr b="0" lang="en-US" sz="1300" spc="-1" strike="noStrike">
              <a:solidFill>
                <a:srgbClr val="000000"/>
              </a:solidFill>
              <a:latin typeface="Avenir Next LT Pro"/>
            </a:endParaRPr>
          </a:p>
          <a:p>
            <a:pPr lvl="2" marL="73152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200" spc="-1" strike="noStrike">
                <a:solidFill>
                  <a:srgbClr val="000000"/>
                </a:solidFill>
                <a:latin typeface="Avenir Next LT Pro"/>
              </a:rPr>
              <a:t>Third level</a:t>
            </a:r>
            <a:endParaRPr b="0" lang="en-US" sz="1200" spc="-1" strike="noStrike">
              <a:solidFill>
                <a:srgbClr val="000000"/>
              </a:solidFill>
              <a:latin typeface="Avenir Next LT Pro"/>
            </a:endParaRPr>
          </a:p>
          <a:p>
            <a:pPr lvl="3" marL="100584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200" spc="-1" strike="noStrike">
                <a:solidFill>
                  <a:srgbClr val="000000"/>
                </a:solidFill>
                <a:latin typeface="Avenir Next LT Pro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Avenir Next LT Pro"/>
            </a:endParaRPr>
          </a:p>
          <a:p>
            <a:pPr lvl="4" marL="128016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200" spc="-1" strike="noStrike">
                <a:solidFill>
                  <a:srgbClr val="000000"/>
                </a:solidFill>
                <a:latin typeface="Avenir Next LT Pro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dt"/>
          </p:nvPr>
        </p:nvSpPr>
        <p:spPr>
          <a:xfrm>
            <a:off x="7256880" y="6035040"/>
            <a:ext cx="2892600" cy="36540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FA7F115-33A2-4B0D-B73E-A0F1A3ACB79A}" type="datetime1">
              <a:rPr b="0" lang="en-US" sz="800" spc="-1" strike="noStrike">
                <a:solidFill>
                  <a:srgbClr val="404040"/>
                </a:solidFill>
                <a:latin typeface="Avenir Next LT Pro"/>
              </a:rPr>
              <a:t>05/29/2021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ftr"/>
          </p:nvPr>
        </p:nvSpPr>
        <p:spPr>
          <a:xfrm>
            <a:off x="1066680" y="6035040"/>
            <a:ext cx="5816160" cy="36540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9" name="PlaceHolder 8"/>
          <p:cNvSpPr>
            <a:spLocks noGrp="1"/>
          </p:cNvSpPr>
          <p:nvPr>
            <p:ph type="sldNum"/>
          </p:nvPr>
        </p:nvSpPr>
        <p:spPr>
          <a:xfrm>
            <a:off x="10287000" y="6035040"/>
            <a:ext cx="837720" cy="36540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F40B9DB6-E705-452A-8919-E6F684308970}" type="slidenum">
              <a:rPr b="0" lang="en-US" sz="800" spc="-1" strike="noStrike">
                <a:solidFill>
                  <a:srgbClr val="404040"/>
                </a:solidFill>
                <a:latin typeface="Avenir Next LT Pro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7" descr=""/>
          <p:cNvPicPr/>
          <p:nvPr/>
        </p:nvPicPr>
        <p:blipFill>
          <a:blip r:embed="rId1"/>
          <a:stretch/>
        </p:blipFill>
        <p:spPr>
          <a:xfrm>
            <a:off x="0" y="-72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Shape 3"/>
          <p:cNvSpPr txBox="1"/>
          <p:nvPr/>
        </p:nvSpPr>
        <p:spPr>
          <a:xfrm>
            <a:off x="1771200" y="2091240"/>
            <a:ext cx="8649360" cy="259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0" lang="en-US" sz="6800" spc="-97" strike="noStrike" cap="all">
                <a:solidFill>
                  <a:srgbClr val="262626"/>
                </a:solidFill>
                <a:latin typeface="Avenir Next LT Pro Light"/>
              </a:rPr>
              <a:t>รายงานความคืบหน้า </a:t>
            </a:r>
            <a:r>
              <a:rPr b="0" lang="en-US" sz="6800" spc="-97" strike="noStrike" cap="all">
                <a:solidFill>
                  <a:srgbClr val="262626"/>
                </a:solidFill>
                <a:latin typeface="Avenir Next LT Pro Light"/>
              </a:rPr>
              <a:t>0.3</a:t>
            </a:r>
            <a:endParaRPr b="0" lang="en-US" sz="68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1771200" y="4682160"/>
            <a:ext cx="8652600" cy="456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6"/>
          <p:cNvSpPr/>
          <p:nvPr/>
        </p:nvSpPr>
        <p:spPr>
          <a:xfrm>
            <a:off x="5249880" y="1267560"/>
            <a:ext cx="360" cy="64008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Line 7"/>
          <p:cNvSpPr/>
          <p:nvPr/>
        </p:nvSpPr>
        <p:spPr>
          <a:xfrm>
            <a:off x="6941520" y="1267560"/>
            <a:ext cx="360" cy="64008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Line 8"/>
          <p:cNvSpPr/>
          <p:nvPr/>
        </p:nvSpPr>
        <p:spPr>
          <a:xfrm>
            <a:off x="5249880" y="1912680"/>
            <a:ext cx="1691640" cy="36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831960" y="605880"/>
            <a:ext cx="10244880" cy="942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Depth map performance test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2405880" y="5320800"/>
            <a:ext cx="21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High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7341480" y="5320800"/>
            <a:ext cx="21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Low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10228680" y="6076080"/>
            <a:ext cx="1696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mAP=90.46%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Picture 7" descr=""/>
          <p:cNvPicPr/>
          <p:nvPr/>
        </p:nvPicPr>
        <p:blipFill>
          <a:blip r:embed="rId1"/>
          <a:stretch/>
        </p:blipFill>
        <p:spPr>
          <a:xfrm>
            <a:off x="1379880" y="1864800"/>
            <a:ext cx="4171320" cy="3128400"/>
          </a:xfrm>
          <a:prstGeom prst="rect">
            <a:avLst/>
          </a:prstGeom>
          <a:ln>
            <a:noFill/>
          </a:ln>
        </p:spPr>
      </p:pic>
      <p:pic>
        <p:nvPicPr>
          <p:cNvPr id="160" name="Picture 11" descr=""/>
          <p:cNvPicPr/>
          <p:nvPr/>
        </p:nvPicPr>
        <p:blipFill>
          <a:blip r:embed="rId2"/>
          <a:stretch/>
        </p:blipFill>
        <p:spPr>
          <a:xfrm>
            <a:off x="6351120" y="1870560"/>
            <a:ext cx="4171320" cy="312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746640" y="36648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RGBD filter performance test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1532160" y="1521000"/>
            <a:ext cx="2799000" cy="2099160"/>
          </a:xfrm>
          <a:prstGeom prst="rect">
            <a:avLst/>
          </a:prstGeom>
          <a:ln>
            <a:noFill/>
          </a:ln>
        </p:spPr>
      </p:pic>
      <p:pic>
        <p:nvPicPr>
          <p:cNvPr id="163" name="Picture 13" descr=""/>
          <p:cNvPicPr/>
          <p:nvPr/>
        </p:nvPicPr>
        <p:blipFill>
          <a:blip r:embed="rId2"/>
          <a:stretch/>
        </p:blipFill>
        <p:spPr>
          <a:xfrm>
            <a:off x="1532160" y="3860280"/>
            <a:ext cx="2799000" cy="2099160"/>
          </a:xfrm>
          <a:prstGeom prst="rect">
            <a:avLst/>
          </a:prstGeom>
          <a:ln>
            <a:noFill/>
          </a:ln>
        </p:spPr>
      </p:pic>
      <p:pic>
        <p:nvPicPr>
          <p:cNvPr id="164" name="Picture 20" descr=""/>
          <p:cNvPicPr/>
          <p:nvPr/>
        </p:nvPicPr>
        <p:blipFill>
          <a:blip r:embed="rId3"/>
          <a:stretch/>
        </p:blipFill>
        <p:spPr>
          <a:xfrm>
            <a:off x="4842360" y="2689200"/>
            <a:ext cx="2799000" cy="2099160"/>
          </a:xfrm>
          <a:prstGeom prst="rect">
            <a:avLst/>
          </a:prstGeom>
          <a:ln>
            <a:noFill/>
          </a:ln>
        </p:spPr>
      </p:pic>
      <p:pic>
        <p:nvPicPr>
          <p:cNvPr id="165" name="Picture 24" descr=""/>
          <p:cNvPicPr/>
          <p:nvPr/>
        </p:nvPicPr>
        <p:blipFill>
          <a:blip r:embed="rId4"/>
          <a:stretch/>
        </p:blipFill>
        <p:spPr>
          <a:xfrm>
            <a:off x="8152920" y="1521000"/>
            <a:ext cx="2728080" cy="2045880"/>
          </a:xfrm>
          <a:prstGeom prst="rect">
            <a:avLst/>
          </a:prstGeom>
          <a:ln>
            <a:noFill/>
          </a:ln>
        </p:spPr>
      </p:pic>
      <p:pic>
        <p:nvPicPr>
          <p:cNvPr id="166" name="Picture 26" descr=""/>
          <p:cNvPicPr/>
          <p:nvPr/>
        </p:nvPicPr>
        <p:blipFill>
          <a:blip r:embed="rId5"/>
          <a:stretch/>
        </p:blipFill>
        <p:spPr>
          <a:xfrm>
            <a:off x="8152920" y="3860280"/>
            <a:ext cx="2799000" cy="20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1960" y="605880"/>
            <a:ext cx="10244880" cy="942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RGBD filter performance test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405880" y="5320800"/>
            <a:ext cx="21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High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7341480" y="5320800"/>
            <a:ext cx="21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Low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0228680" y="6076080"/>
            <a:ext cx="1696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mAP=74.12%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1" name="Picture 4" descr=""/>
          <p:cNvPicPr/>
          <p:nvPr/>
        </p:nvPicPr>
        <p:blipFill>
          <a:blip r:embed="rId1"/>
          <a:stretch/>
        </p:blipFill>
        <p:spPr>
          <a:xfrm>
            <a:off x="1168920" y="1899360"/>
            <a:ext cx="4078440" cy="3058560"/>
          </a:xfrm>
          <a:prstGeom prst="rect">
            <a:avLst/>
          </a:prstGeom>
          <a:ln>
            <a:noFill/>
          </a:ln>
        </p:spPr>
      </p:pic>
      <p:pic>
        <p:nvPicPr>
          <p:cNvPr id="172" name="Picture 8" descr=""/>
          <p:cNvPicPr/>
          <p:nvPr/>
        </p:nvPicPr>
        <p:blipFill>
          <a:blip r:embed="rId2"/>
          <a:stretch/>
        </p:blipFill>
        <p:spPr>
          <a:xfrm>
            <a:off x="6207840" y="1899360"/>
            <a:ext cx="4078440" cy="305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Conclusion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graphicFrame>
        <p:nvGraphicFramePr>
          <p:cNvPr id="174" name="Table 2"/>
          <p:cNvGraphicFramePr/>
          <p:nvPr/>
        </p:nvGraphicFramePr>
        <p:xfrm>
          <a:off x="1679760" y="2531520"/>
          <a:ext cx="8127720" cy="148284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2031840"/>
                <a:gridCol w="2032200"/>
              </a:tblGrid>
              <a:tr h="370800">
                <a:tc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25200">
                      <a:solidFill>
                        <a:srgbClr val="968c8c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RGBD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25200">
                      <a:solidFill>
                        <a:srgbClr val="968c8c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RGB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25200">
                      <a:solidFill>
                        <a:srgbClr val="968c8c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Depth map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25200">
                      <a:solidFill>
                        <a:srgbClr val="968c8c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High Dome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solidFill>
                      <a:srgbClr val="968c8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85.08%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solidFill>
                      <a:srgbClr val="968c8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57.60%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solidFill>
                      <a:srgbClr val="968c8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91.43%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solidFill>
                      <a:srgbClr val="968c8c">
                        <a:alpha val="20000"/>
                      </a:srgbClr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Low Dome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67.54%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0.00%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89.48%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noFill/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mAP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solidFill>
                      <a:srgbClr val="968c8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76.31%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solidFill>
                      <a:srgbClr val="968c8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28.8%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solidFill>
                      <a:srgbClr val="968c8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90.46%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68c8c"/>
                      </a:solidFill>
                    </a:lnL>
                    <a:lnR w="12240">
                      <a:solidFill>
                        <a:srgbClr val="968c8c"/>
                      </a:solidFill>
                    </a:lnR>
                    <a:lnT w="12240">
                      <a:solidFill>
                        <a:srgbClr val="968c8c"/>
                      </a:solidFill>
                    </a:lnT>
                    <a:lnB w="12240">
                      <a:solidFill>
                        <a:srgbClr val="968c8c"/>
                      </a:solidFill>
                    </a:lnB>
                    <a:solidFill>
                      <a:srgbClr val="968c8c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Assemble object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2324880" y="2172960"/>
            <a:ext cx="2856240" cy="2142360"/>
          </a:xfrm>
          <a:prstGeom prst="rect">
            <a:avLst/>
          </a:prstGeom>
          <a:ln>
            <a:noFill/>
          </a:ln>
        </p:spPr>
      </p:pic>
      <p:pic>
        <p:nvPicPr>
          <p:cNvPr id="113" name="Picture 4" descr=""/>
          <p:cNvPicPr/>
          <p:nvPr/>
        </p:nvPicPr>
        <p:blipFill>
          <a:blip r:embed="rId2"/>
          <a:stretch/>
        </p:blipFill>
        <p:spPr>
          <a:xfrm>
            <a:off x="7010280" y="2161080"/>
            <a:ext cx="2856240" cy="214236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808920" y="1552680"/>
            <a:ext cx="1515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Side 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642400" y="4751280"/>
            <a:ext cx="253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Object 1 High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7169040" y="4751280"/>
            <a:ext cx="253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Object 2 Low Dome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Assemble object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808920" y="1552680"/>
            <a:ext cx="1515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Front 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2642400" y="4751280"/>
            <a:ext cx="253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1 High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7169040" y="4751280"/>
            <a:ext cx="253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2 Low Dome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 rot="5400000">
            <a:off x="2528280" y="1898640"/>
            <a:ext cx="2766960" cy="2075040"/>
          </a:xfrm>
          <a:prstGeom prst="rect">
            <a:avLst/>
          </a:prstGeom>
          <a:ln>
            <a:noFill/>
          </a:ln>
        </p:spPr>
      </p:pic>
      <p:pic>
        <p:nvPicPr>
          <p:cNvPr id="122" name="Picture 4" descr=""/>
          <p:cNvPicPr/>
          <p:nvPr/>
        </p:nvPicPr>
        <p:blipFill>
          <a:blip r:embed="rId2"/>
          <a:stretch/>
        </p:blipFill>
        <p:spPr>
          <a:xfrm>
            <a:off x="7406640" y="1552680"/>
            <a:ext cx="2064240" cy="276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Assemble object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4389120" y="2103120"/>
            <a:ext cx="3200400" cy="429012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1044720" y="2104200"/>
            <a:ext cx="1515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Top View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020960" y="38628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RGB performance test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127" name="Picture 3" descr=""/>
          <p:cNvPicPr/>
          <p:nvPr/>
        </p:nvPicPr>
        <p:blipFill>
          <a:blip r:embed="rId1"/>
          <a:stretch/>
        </p:blipFill>
        <p:spPr>
          <a:xfrm>
            <a:off x="1020960" y="1633320"/>
            <a:ext cx="3047760" cy="2285640"/>
          </a:xfrm>
          <a:prstGeom prst="rect">
            <a:avLst/>
          </a:prstGeom>
          <a:ln>
            <a:noFill/>
          </a:ln>
        </p:spPr>
      </p:pic>
      <p:pic>
        <p:nvPicPr>
          <p:cNvPr id="128" name="Picture 5" descr=""/>
          <p:cNvPicPr/>
          <p:nvPr/>
        </p:nvPicPr>
        <p:blipFill>
          <a:blip r:embed="rId2"/>
          <a:stretch/>
        </p:blipFill>
        <p:spPr>
          <a:xfrm>
            <a:off x="1020960" y="4081680"/>
            <a:ext cx="3047760" cy="2285640"/>
          </a:xfrm>
          <a:prstGeom prst="rect">
            <a:avLst/>
          </a:prstGeom>
          <a:ln>
            <a:noFill/>
          </a:ln>
        </p:spPr>
      </p:pic>
      <p:pic>
        <p:nvPicPr>
          <p:cNvPr id="129" name="Picture 9" descr=""/>
          <p:cNvPicPr/>
          <p:nvPr/>
        </p:nvPicPr>
        <p:blipFill>
          <a:blip r:embed="rId3"/>
          <a:stretch/>
        </p:blipFill>
        <p:spPr>
          <a:xfrm>
            <a:off x="4502520" y="2697840"/>
            <a:ext cx="3047760" cy="2285640"/>
          </a:xfrm>
          <a:prstGeom prst="rect">
            <a:avLst/>
          </a:prstGeom>
          <a:ln>
            <a:noFill/>
          </a:ln>
        </p:spPr>
      </p:pic>
      <p:pic>
        <p:nvPicPr>
          <p:cNvPr id="130" name="Picture 12" descr=""/>
          <p:cNvPicPr/>
          <p:nvPr/>
        </p:nvPicPr>
        <p:blipFill>
          <a:blip r:embed="rId4"/>
          <a:stretch/>
        </p:blipFill>
        <p:spPr>
          <a:xfrm>
            <a:off x="7984440" y="1554840"/>
            <a:ext cx="3047760" cy="2285640"/>
          </a:xfrm>
          <a:prstGeom prst="rect">
            <a:avLst/>
          </a:prstGeom>
          <a:ln>
            <a:noFill/>
          </a:ln>
        </p:spPr>
      </p:pic>
      <p:pic>
        <p:nvPicPr>
          <p:cNvPr id="131" name="Picture 15" descr=""/>
          <p:cNvPicPr/>
          <p:nvPr/>
        </p:nvPicPr>
        <p:blipFill>
          <a:blip r:embed="rId5"/>
          <a:stretch/>
        </p:blipFill>
        <p:spPr>
          <a:xfrm>
            <a:off x="7984440" y="4081680"/>
            <a:ext cx="304776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31960" y="605880"/>
            <a:ext cx="10244880" cy="942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RGB performance test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2405880" y="5320800"/>
            <a:ext cx="21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High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7341480" y="5320800"/>
            <a:ext cx="21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Low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0228680" y="6076080"/>
            <a:ext cx="1696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mAP= 28.80%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6" name="Picture 4" descr=""/>
          <p:cNvPicPr/>
          <p:nvPr/>
        </p:nvPicPr>
        <p:blipFill>
          <a:blip r:embed="rId1"/>
          <a:stretch/>
        </p:blipFill>
        <p:spPr>
          <a:xfrm>
            <a:off x="1179360" y="1687320"/>
            <a:ext cx="4644360" cy="3483360"/>
          </a:xfrm>
          <a:prstGeom prst="rect">
            <a:avLst/>
          </a:prstGeom>
          <a:ln>
            <a:noFill/>
          </a:ln>
        </p:spPr>
      </p:pic>
      <p:pic>
        <p:nvPicPr>
          <p:cNvPr id="137" name="Picture 8" descr=""/>
          <p:cNvPicPr/>
          <p:nvPr/>
        </p:nvPicPr>
        <p:blipFill>
          <a:blip r:embed="rId2"/>
          <a:stretch/>
        </p:blipFill>
        <p:spPr>
          <a:xfrm>
            <a:off x="6114600" y="1687320"/>
            <a:ext cx="4644360" cy="348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020960" y="38628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RGBD performance test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139" name="Picture 3" descr=""/>
          <p:cNvPicPr/>
          <p:nvPr/>
        </p:nvPicPr>
        <p:blipFill>
          <a:blip r:embed="rId1"/>
          <a:stretch/>
        </p:blipFill>
        <p:spPr>
          <a:xfrm>
            <a:off x="1281240" y="1576080"/>
            <a:ext cx="2742840" cy="2057040"/>
          </a:xfrm>
          <a:prstGeom prst="rect">
            <a:avLst/>
          </a:prstGeom>
          <a:ln>
            <a:noFill/>
          </a:ln>
        </p:spPr>
      </p:pic>
      <p:pic>
        <p:nvPicPr>
          <p:cNvPr id="140" name="Picture 5" descr=""/>
          <p:cNvPicPr/>
          <p:nvPr/>
        </p:nvPicPr>
        <p:blipFill>
          <a:blip r:embed="rId2"/>
          <a:stretch/>
        </p:blipFill>
        <p:spPr>
          <a:xfrm>
            <a:off x="1281240" y="4150080"/>
            <a:ext cx="2742840" cy="2057040"/>
          </a:xfrm>
          <a:prstGeom prst="rect">
            <a:avLst/>
          </a:prstGeom>
          <a:ln>
            <a:noFill/>
          </a:ln>
        </p:spPr>
      </p:pic>
      <p:pic>
        <p:nvPicPr>
          <p:cNvPr id="141" name="Picture 9" descr=""/>
          <p:cNvPicPr/>
          <p:nvPr/>
        </p:nvPicPr>
        <p:blipFill>
          <a:blip r:embed="rId3"/>
          <a:stretch/>
        </p:blipFill>
        <p:spPr>
          <a:xfrm>
            <a:off x="4564080" y="2929680"/>
            <a:ext cx="2558520" cy="1918800"/>
          </a:xfrm>
          <a:prstGeom prst="rect">
            <a:avLst/>
          </a:prstGeom>
          <a:ln>
            <a:noFill/>
          </a:ln>
        </p:spPr>
      </p:pic>
      <p:pic>
        <p:nvPicPr>
          <p:cNvPr id="142" name="Picture 12" descr=""/>
          <p:cNvPicPr/>
          <p:nvPr/>
        </p:nvPicPr>
        <p:blipFill>
          <a:blip r:embed="rId4"/>
          <a:stretch/>
        </p:blipFill>
        <p:spPr>
          <a:xfrm>
            <a:off x="7662240" y="1576080"/>
            <a:ext cx="2742840" cy="2057040"/>
          </a:xfrm>
          <a:prstGeom prst="rect">
            <a:avLst/>
          </a:prstGeom>
          <a:ln>
            <a:noFill/>
          </a:ln>
        </p:spPr>
      </p:pic>
      <p:pic>
        <p:nvPicPr>
          <p:cNvPr id="143" name="Picture 15" descr=""/>
          <p:cNvPicPr/>
          <p:nvPr/>
        </p:nvPicPr>
        <p:blipFill>
          <a:blip r:embed="rId5"/>
          <a:stretch/>
        </p:blipFill>
        <p:spPr>
          <a:xfrm>
            <a:off x="7662240" y="3992040"/>
            <a:ext cx="2742840" cy="205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31960" y="605880"/>
            <a:ext cx="10244880" cy="942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RGBD performance test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2405880" y="5320800"/>
            <a:ext cx="21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High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594920" y="5320800"/>
            <a:ext cx="21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Class Low Dome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0228680" y="6076080"/>
            <a:ext cx="1696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venir Next LT Pro"/>
              </a:rPr>
              <a:t>mAP=76.31%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Picture 4" descr=""/>
          <p:cNvPicPr/>
          <p:nvPr/>
        </p:nvPicPr>
        <p:blipFill>
          <a:blip r:embed="rId1"/>
          <a:stretch/>
        </p:blipFill>
        <p:spPr>
          <a:xfrm>
            <a:off x="1225440" y="1655640"/>
            <a:ext cx="4728960" cy="3546360"/>
          </a:xfrm>
          <a:prstGeom prst="rect">
            <a:avLst/>
          </a:prstGeom>
          <a:ln>
            <a:noFill/>
          </a:ln>
        </p:spPr>
      </p:pic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6333120" y="1644480"/>
            <a:ext cx="4743720" cy="355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020960" y="38628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262626"/>
                </a:solidFill>
                <a:latin typeface="Avenir Next LT Pro Light"/>
              </a:rPr>
              <a:t>Depth map performance test</a:t>
            </a:r>
            <a:endParaRPr b="0" lang="en-US" sz="4000" spc="-1" strike="noStrike">
              <a:solidFill>
                <a:srgbClr val="000000"/>
              </a:solidFill>
              <a:latin typeface="Avenir Next LT Pro"/>
            </a:endParaRPr>
          </a:p>
        </p:txBody>
      </p:sp>
      <p:pic>
        <p:nvPicPr>
          <p:cNvPr id="151" name="Picture 3" descr=""/>
          <p:cNvPicPr/>
          <p:nvPr/>
        </p:nvPicPr>
        <p:blipFill>
          <a:blip r:embed="rId1"/>
          <a:stretch/>
        </p:blipFill>
        <p:spPr>
          <a:xfrm>
            <a:off x="1859400" y="1837080"/>
            <a:ext cx="2799000" cy="2099160"/>
          </a:xfrm>
          <a:prstGeom prst="rect">
            <a:avLst/>
          </a:prstGeom>
          <a:ln>
            <a:noFill/>
          </a:ln>
        </p:spPr>
      </p:pic>
      <p:pic>
        <p:nvPicPr>
          <p:cNvPr id="152" name="Picture 5" descr=""/>
          <p:cNvPicPr/>
          <p:nvPr/>
        </p:nvPicPr>
        <p:blipFill>
          <a:blip r:embed="rId2"/>
          <a:stretch/>
        </p:blipFill>
        <p:spPr>
          <a:xfrm>
            <a:off x="6646680" y="1837080"/>
            <a:ext cx="2799000" cy="2099160"/>
          </a:xfrm>
          <a:prstGeom prst="rect">
            <a:avLst/>
          </a:prstGeom>
          <a:ln>
            <a:noFill/>
          </a:ln>
        </p:spPr>
      </p:pic>
      <p:pic>
        <p:nvPicPr>
          <p:cNvPr id="153" name="Picture 9" descr=""/>
          <p:cNvPicPr/>
          <p:nvPr/>
        </p:nvPicPr>
        <p:blipFill>
          <a:blip r:embed="rId3"/>
          <a:stretch/>
        </p:blipFill>
        <p:spPr>
          <a:xfrm>
            <a:off x="6646680" y="4280400"/>
            <a:ext cx="2799000" cy="2099160"/>
          </a:xfrm>
          <a:prstGeom prst="rect">
            <a:avLst/>
          </a:prstGeom>
          <a:ln>
            <a:noFill/>
          </a:ln>
        </p:spPr>
      </p:pic>
      <p:pic>
        <p:nvPicPr>
          <p:cNvPr id="154" name="Picture 12" descr=""/>
          <p:cNvPicPr/>
          <p:nvPr/>
        </p:nvPicPr>
        <p:blipFill>
          <a:blip r:embed="rId4"/>
          <a:stretch/>
        </p:blipFill>
        <p:spPr>
          <a:xfrm>
            <a:off x="1859400" y="4280400"/>
            <a:ext cx="2799000" cy="20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{9F3848A1-272F-4EC5-AF42-B0BEE6B5BE22}tf11531919_win32</Template>
  <TotalTime>1179</TotalTime>
  <Application>LibreOffice/6.0.7.3$Linux_X86_64 LibreOffice_project/00m0$Build-3</Application>
  <Words>131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2021-05-27T02:34:47Z</dcterms:created>
  <dc:creator>KITTIPONG PUNSRISUKTARGOON</dc:creator>
  <dc:description/>
  <dc:language>en-US</dc:language>
  <cp:lastModifiedBy/>
  <dcterms:modified xsi:type="dcterms:W3CDTF">2021-05-29T12:47:17Z</dcterms:modified>
  <cp:revision>8</cp:revision>
  <dc:subject/>
  <dc:title>Title Lorem Ipsum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7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12</vt:i4>
  </property>
</Properties>
</file>